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1" d="100"/>
          <a:sy n="41" d="100"/>
        </p:scale>
        <p:origin x="-14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theme" Target="theme/theme1.xml"/><Relationship Id="rId4" Type="http://schemas.openxmlformats.org/officeDocument/2006/relationships/slide" Target="slides/slide3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2" Type="http://schemas.openxmlformats.org/officeDocument/2006/relationships/slide" Target="slides/slide11.xml"/><Relationship Id="rId17" Type="http://schemas.openxmlformats.org/officeDocument/2006/relationships/printerSettings" Target="printerSettings/printerSettings1.bin"/><Relationship Id="rId19" Type="http://schemas.openxmlformats.org/officeDocument/2006/relationships/viewProps" Target="viewProp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9/12/11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 for whatever,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70E2B-56CD-8940-9AFA-139D6AF1BE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34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9/12/11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9/12/11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9/12/11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9/12/11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3.emf"/><Relationship Id="rId5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Relationship Id="rId3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Relationship Id="rId3" Type="http://schemas.openxmlformats.org/officeDocument/2006/relationships/image" Target="../media/image10.emf"/><Relationship Id="rId5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image" Target="../media/image17.emf"/><Relationship Id="rId4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Relationship Id="rId3" Type="http://schemas.openxmlformats.org/officeDocument/2006/relationships/image" Target="../media/image14.emf"/><Relationship Id="rId5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Relationship Id="rId3" Type="http://schemas.openxmlformats.org/officeDocument/2006/relationships/image" Target="../media/image19.emf"/><Relationship Id="rId5" Type="http://schemas.openxmlformats.org/officeDocument/2006/relationships/image" Target="../media/image21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4" Type="http://schemas.openxmlformats.org/officeDocument/2006/relationships/image" Target="../media/image24.emf"/><Relationship Id="rId5" Type="http://schemas.openxmlformats.org/officeDocument/2006/relationships/image" Target="../media/image25.emf"/><Relationship Id="rId7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3" Type="http://schemas.openxmlformats.org/officeDocument/2006/relationships/image" Target="../media/image23.emf"/><Relationship Id="rId6" Type="http://schemas.openxmlformats.org/officeDocument/2006/relationships/image" Target="../media/image26.emf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image" Target="../media/image32.emf"/><Relationship Id="rId4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Relationship Id="rId3" Type="http://schemas.openxmlformats.org/officeDocument/2006/relationships/image" Target="../media/image26.emf"/><Relationship Id="rId5" Type="http://schemas.openxmlformats.org/officeDocument/2006/relationships/image" Target="../media/image31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4" Type="http://schemas.openxmlformats.org/officeDocument/2006/relationships/image" Target="../media/image35.emf"/><Relationship Id="rId5" Type="http://schemas.openxmlformats.org/officeDocument/2006/relationships/image" Target="../media/image36.emf"/><Relationship Id="rId7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Relationship Id="rId3" Type="http://schemas.openxmlformats.org/officeDocument/2006/relationships/image" Target="../media/image34.emf"/><Relationship Id="rId6" Type="http://schemas.openxmlformats.org/officeDocument/2006/relationships/image" Target="../media/image37.emf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emf"/><Relationship Id="rId3" Type="http://schemas.openxmlformats.org/officeDocument/2006/relationships/image" Target="../media/image41.emf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4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emf"/><Relationship Id="rId3" Type="http://schemas.openxmlformats.org/officeDocument/2006/relationships/image" Target="../media/image44.emf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emf"/><Relationship Id="rId3" Type="http://schemas.openxmlformats.org/officeDocument/2006/relationships/image" Target="../media/image47.emf"/><Relationship Id="rId5" Type="http://schemas.openxmlformats.org/officeDocument/2006/relationships/image" Target="../media/image49.emf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5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emf"/><Relationship Id="rId3" Type="http://schemas.openxmlformats.org/officeDocument/2006/relationships/image" Target="../media/image51.emf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5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emf"/><Relationship Id="rId3" Type="http://schemas.openxmlformats.org/officeDocument/2006/relationships/image" Target="../media/image5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1959"/>
            <a:ext cx="8229600" cy="1315829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COMPUTING DERIVATIVES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000" y="991332"/>
            <a:ext cx="8661620" cy="563819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3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 During the last lecture we saw that we need some “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bricks</a:t>
            </a:r>
            <a:r>
              <a:rPr lang="en-US" b="1" dirty="0" smtClean="0">
                <a:solidFill>
                  <a:srgbClr val="0000FF"/>
                </a:solidFill>
              </a:rPr>
              <a:t>” (derivatives of actual functions) and some “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mortar</a:t>
            </a:r>
            <a:r>
              <a:rPr lang="en-US" b="1" dirty="0" smtClean="0">
                <a:solidFill>
                  <a:srgbClr val="0000FF"/>
                </a:solidFill>
              </a:rPr>
              <a:t>” (commonly known as “</a:t>
            </a:r>
            <a:r>
              <a:rPr lang="en-US" b="1" dirty="0" smtClean="0">
                <a:solidFill>
                  <a:srgbClr val="FF0000"/>
                </a:solidFill>
              </a:rPr>
              <a:t>rules of differentiation</a:t>
            </a:r>
            <a:r>
              <a:rPr lang="en-US" b="1" dirty="0" smtClean="0">
                <a:solidFill>
                  <a:srgbClr val="0000FF"/>
                </a:solidFill>
              </a:rPr>
              <a:t>.”)</a:t>
            </a:r>
          </a:p>
          <a:p>
            <a:pPr marL="0" indent="0">
              <a:lnSpc>
                <a:spcPct val="120000"/>
              </a:lnSpc>
              <a:spcBef>
                <a:spcPts val="13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list and prove the rules first, they are rather easy to prove. Let us state all five of them as one theorem, and prove it.</a:t>
            </a:r>
          </a:p>
          <a:p>
            <a:pPr marL="0" indent="0">
              <a:spcBef>
                <a:spcPts val="13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we go:</a:t>
            </a:r>
          </a:p>
        </p:txBody>
      </p:sp>
    </p:spTree>
    <p:extLst>
      <p:ext uri="{BB962C8B-B14F-4D97-AF65-F5344CB8AC3E}">
        <p14:creationId xmlns:p14="http://schemas.microsoft.com/office/powerpoint/2010/main" val="162965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2994"/>
            <a:ext cx="7873828" cy="6113598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Theorem</a:t>
            </a:r>
            <a:r>
              <a:rPr lang="en-US" b="1" dirty="0" smtClean="0">
                <a:solidFill>
                  <a:srgbClr val="0000FF"/>
                </a:solidFill>
              </a:rPr>
              <a:t>. Let        and         be differentiable at the point      . Then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512" y="485194"/>
            <a:ext cx="371881" cy="5578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319" y="561865"/>
            <a:ext cx="338074" cy="4394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9080" y="1062549"/>
            <a:ext cx="321170" cy="3211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246" y="1698275"/>
            <a:ext cx="7339138" cy="456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802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06140"/>
            <a:ext cx="8462265" cy="6330452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proof follows the same pattern:</a:t>
            </a:r>
          </a:p>
          <a:p>
            <a:pPr marL="514350" indent="-514350">
              <a:buFont typeface="+mj-lt"/>
              <a:buAutoNum type="alphaUcPeriod"/>
            </a:pPr>
            <a:r>
              <a:rPr lang="en-US" b="1" dirty="0" smtClean="0">
                <a:solidFill>
                  <a:srgbClr val="0000FF"/>
                </a:solidFill>
              </a:rPr>
              <a:t>Write the </a:t>
            </a:r>
            <a:r>
              <a:rPr lang="en-US" b="1" dirty="0" smtClean="0">
                <a:solidFill>
                  <a:srgbClr val="FF0000"/>
                </a:solidFill>
              </a:rPr>
              <a:t>difference quotient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514350" indent="-514350">
              <a:buFont typeface="+mj-lt"/>
              <a:buAutoNum type="alphaUcPeriod"/>
            </a:pPr>
            <a:r>
              <a:rPr lang="en-US" b="1" dirty="0" smtClean="0">
                <a:solidFill>
                  <a:srgbClr val="0000FF"/>
                </a:solidFill>
              </a:rPr>
              <a:t>Fiddle with it until you can compute its limit.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write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 take the limit.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668" y="1931137"/>
            <a:ext cx="4009390" cy="7226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668" y="4356951"/>
            <a:ext cx="7084187" cy="12600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257" y="3015806"/>
            <a:ext cx="6162167" cy="126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15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407" y="237119"/>
            <a:ext cx="8555176" cy="6330452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Next:</a:t>
            </a:r>
          </a:p>
          <a:p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write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 take the limit.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00" y="845909"/>
            <a:ext cx="3795649" cy="6720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900" y="2050773"/>
            <a:ext cx="5154930" cy="1145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960" y="3253014"/>
            <a:ext cx="4414520" cy="1145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272" y="4714976"/>
            <a:ext cx="3534410" cy="114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04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68098"/>
            <a:ext cx="8462265" cy="6330452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Next</a:t>
            </a:r>
            <a:r>
              <a:rPr lang="en-US" b="1" dirty="0" smtClean="0">
                <a:solidFill>
                  <a:srgbClr val="008000"/>
                </a:solidFill>
              </a:rPr>
              <a:t>:  (a little tricky, we drop the       )</a:t>
            </a: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write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 take the limit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466" y="957205"/>
            <a:ext cx="4470400" cy="469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809" y="2118677"/>
            <a:ext cx="4749800" cy="1041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37792"/>
            <a:ext cx="9144000" cy="9291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190" y="4054523"/>
            <a:ext cx="8559800" cy="1041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9721" y="569218"/>
            <a:ext cx="122936" cy="21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330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99078"/>
            <a:ext cx="8462265" cy="626849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Next: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        take a limit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920" y="2304869"/>
            <a:ext cx="7251700" cy="1739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70" y="871754"/>
            <a:ext cx="2768600" cy="1397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25" y="4127646"/>
            <a:ext cx="3467100" cy="1130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950" y="5319904"/>
            <a:ext cx="5651500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62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410" y="175161"/>
            <a:ext cx="8648084" cy="6485347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Next: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 let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get</a:t>
            </a:r>
          </a:p>
          <a:p>
            <a:pPr marL="0" indent="0">
              <a:spcBef>
                <a:spcPts val="1800"/>
              </a:spcBef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spcBef>
                <a:spcPts val="1800"/>
              </a:spcBef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Note that                       (g is continuous), hence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945" y="833288"/>
            <a:ext cx="5562600" cy="469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876" y="1427104"/>
            <a:ext cx="4902200" cy="1041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876" y="2499483"/>
            <a:ext cx="3797300" cy="1041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5176" y="3522786"/>
            <a:ext cx="5842000" cy="4699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410" y="4859984"/>
            <a:ext cx="8623300" cy="1041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5236" y="5994321"/>
            <a:ext cx="1739900" cy="711200"/>
          </a:xfrm>
          <a:prstGeom prst="rect">
            <a:avLst/>
          </a:prstGeom>
        </p:spPr>
      </p:pic>
      <p:pic>
        <p:nvPicPr>
          <p:cNvPr id="2" name="Picture 1" descr="Picture 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834" y="175160"/>
            <a:ext cx="2768600" cy="125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84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406" y="299078"/>
            <a:ext cx="8648087" cy="62994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b="1" dirty="0" smtClean="0">
                <a:solidFill>
                  <a:srgbClr val="0000FF"/>
                </a:solidFill>
              </a:rPr>
              <a:t>he first fraction approaches                        as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pproaches       . The second fraction is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 look at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take a limit.                                          </a:t>
            </a:r>
            <a:r>
              <a:rPr lang="en-US" b="1" dirty="0" smtClean="0">
                <a:solidFill>
                  <a:srgbClr val="FF0000"/>
                </a:solidFill>
              </a:rPr>
              <a:t>  QED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 to get some</a:t>
            </a:r>
            <a:r>
              <a:rPr lang="en-US" b="1" dirty="0" smtClean="0">
                <a:solidFill>
                  <a:srgbClr val="FF0000"/>
                </a:solidFill>
              </a:rPr>
              <a:t> bricks </a:t>
            </a:r>
            <a:r>
              <a:rPr lang="en-US" b="1" dirty="0" smtClean="0">
                <a:solidFill>
                  <a:srgbClr val="0000FF"/>
                </a:solidFill>
              </a:rPr>
              <a:t>and start “building”.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number of bricks is also 5, but you will do the fifth one next semester, so I will list it without proof.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20" y="1421304"/>
            <a:ext cx="2705100" cy="1041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06" y="3063197"/>
            <a:ext cx="8623300" cy="1041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1510" y="301144"/>
            <a:ext cx="1473200" cy="469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6594" y="425584"/>
            <a:ext cx="241300" cy="330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3317" y="939163"/>
            <a:ext cx="2921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375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330057"/>
            <a:ext cx="8462265" cy="62065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Theorem. </a:t>
            </a:r>
            <a:r>
              <a:rPr lang="en-US" b="1" dirty="0" smtClean="0">
                <a:solidFill>
                  <a:srgbClr val="0000FF"/>
                </a:solidFill>
              </a:rPr>
              <a:t>If                  is as specified,                                         is as shown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Proof</a:t>
            </a:r>
            <a:r>
              <a:rPr lang="en-US" dirty="0" smtClean="0">
                <a:solidFill>
                  <a:srgbClr val="0000FF"/>
                </a:solidFill>
              </a:rPr>
              <a:t>. (Remember that you will prove 5. next semester.)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6018" y="392015"/>
            <a:ext cx="838200" cy="469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910" y="392015"/>
            <a:ext cx="965200" cy="469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139" y="1545807"/>
            <a:ext cx="4584700" cy="469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139" y="2134412"/>
            <a:ext cx="4330700" cy="4699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788" y="2604089"/>
            <a:ext cx="4584700" cy="10795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788" y="3776304"/>
            <a:ext cx="5651500" cy="4699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518" y="4367196"/>
            <a:ext cx="46990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834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406" y="330057"/>
            <a:ext cx="8648087" cy="626849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strategy of the proof is the same as before:</a:t>
            </a:r>
            <a:endParaRPr lang="en-US" b="1" dirty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b="1" dirty="0" smtClean="0">
                <a:solidFill>
                  <a:srgbClr val="0000FF"/>
                </a:solidFill>
              </a:rPr>
              <a:t>Write </a:t>
            </a:r>
            <a:r>
              <a:rPr lang="en-US" b="1" dirty="0">
                <a:solidFill>
                  <a:srgbClr val="0000FF"/>
                </a:solidFill>
              </a:rPr>
              <a:t>the </a:t>
            </a:r>
            <a:r>
              <a:rPr lang="en-US" b="1" dirty="0">
                <a:solidFill>
                  <a:srgbClr val="FF0000"/>
                </a:solidFill>
              </a:rPr>
              <a:t>difference quotient</a:t>
            </a:r>
            <a:r>
              <a:rPr lang="en-US" b="1" dirty="0">
                <a:solidFill>
                  <a:srgbClr val="0000FF"/>
                </a:solidFill>
              </a:rPr>
              <a:t>.</a:t>
            </a:r>
          </a:p>
          <a:p>
            <a:pPr marL="514350" indent="-514350">
              <a:buFont typeface="+mj-lt"/>
              <a:buAutoNum type="alphaUcPeriod"/>
            </a:pPr>
            <a:r>
              <a:rPr lang="en-US" b="1" dirty="0">
                <a:solidFill>
                  <a:srgbClr val="0000FF"/>
                </a:solidFill>
              </a:rPr>
              <a:t>Fiddle with it until you can compute its limit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 will not insult your intelligence by proving  1. and 2.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We’ve done 3. before, but here we go anyway: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Cancel the two     ‘s and take a limit.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36" y="3732441"/>
            <a:ext cx="4927600" cy="1663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3766" y="4176941"/>
            <a:ext cx="2603500" cy="1219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8301" y="5706305"/>
            <a:ext cx="265430" cy="26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174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361036"/>
            <a:ext cx="8462265" cy="62375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order to prove 4. we need one simple fact from trigonometry, namely that</a:t>
            </a:r>
          </a:p>
          <a:p>
            <a:pPr marL="0" indent="0">
              <a:spcBef>
                <a:spcPts val="25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</a:t>
            </a:r>
            <a:r>
              <a:rPr lang="en-US" b="1" dirty="0" smtClean="0">
                <a:solidFill>
                  <a:srgbClr val="660066"/>
                </a:solidFill>
              </a:rPr>
              <a:t> (fact)</a:t>
            </a:r>
          </a:p>
          <a:p>
            <a:pPr marL="0" indent="0">
              <a:spcBef>
                <a:spcPts val="19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Be kind and grant me this fact, so I can finish the proof, then we will prove the </a:t>
            </a:r>
            <a:r>
              <a:rPr lang="en-US" b="1" dirty="0" smtClean="0">
                <a:solidFill>
                  <a:srgbClr val="660066"/>
                </a:solidFill>
              </a:rPr>
              <a:t>fact</a:t>
            </a:r>
            <a:r>
              <a:rPr lang="en-US" b="1" dirty="0" smtClean="0">
                <a:solidFill>
                  <a:srgbClr val="0000FF"/>
                </a:solidFill>
              </a:rPr>
              <a:t>.  OK ? I need to look at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5126500"/>
            <a:ext cx="5168900" cy="11049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" y="3897684"/>
            <a:ext cx="6134100" cy="1104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260" y="1390324"/>
            <a:ext cx="2362200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110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330057"/>
            <a:ext cx="8462265" cy="6175556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From the </a:t>
            </a:r>
            <a:r>
              <a:rPr lang="en-US" b="1" dirty="0" smtClean="0">
                <a:solidFill>
                  <a:srgbClr val="660066"/>
                </a:solidFill>
              </a:rPr>
              <a:t> fact  </a:t>
            </a:r>
            <a:r>
              <a:rPr lang="en-US" b="1" dirty="0" smtClean="0">
                <a:solidFill>
                  <a:srgbClr val="0000FF"/>
                </a:solidFill>
              </a:rPr>
              <a:t>we have established that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 the difference quotient for the sine: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 take a limit. 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70000"/>
              </a:lnSpc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To prove the </a:t>
            </a:r>
            <a:r>
              <a:rPr lang="en-US" b="1" dirty="0" smtClean="0">
                <a:solidFill>
                  <a:srgbClr val="660066"/>
                </a:solidFill>
              </a:rPr>
              <a:t> fact  </a:t>
            </a:r>
            <a:r>
              <a:rPr lang="en-US" b="1" dirty="0" smtClean="0">
                <a:solidFill>
                  <a:srgbClr val="0000FF"/>
                </a:solidFill>
              </a:rPr>
              <a:t>look at the picture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7200" y="956623"/>
            <a:ext cx="3136900" cy="1041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379" y="2691447"/>
            <a:ext cx="3454400" cy="1041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1704" y="2691447"/>
            <a:ext cx="5219700" cy="1041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" y="3949700"/>
            <a:ext cx="5105400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19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361036"/>
            <a:ext cx="8462265" cy="6237514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Remember that “</a:t>
            </a:r>
            <a:r>
              <a:rPr lang="en-US" b="1" dirty="0" smtClean="0">
                <a:solidFill>
                  <a:srgbClr val="FF0000"/>
                </a:solidFill>
              </a:rPr>
              <a:t>radians</a:t>
            </a:r>
            <a:r>
              <a:rPr lang="en-US" b="1" dirty="0" smtClean="0">
                <a:solidFill>
                  <a:srgbClr val="0000FF"/>
                </a:solidFill>
              </a:rPr>
              <a:t>” measure </a:t>
            </a:r>
            <a:r>
              <a:rPr lang="en-US" b="1" dirty="0" smtClean="0">
                <a:solidFill>
                  <a:srgbClr val="008000"/>
                </a:solidFill>
              </a:rPr>
              <a:t>arc length </a:t>
            </a:r>
            <a:r>
              <a:rPr lang="en-US" b="1" dirty="0" smtClean="0">
                <a:solidFill>
                  <a:srgbClr val="0000FF"/>
                </a:solidFill>
              </a:rPr>
              <a:t>when the radius is 1.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 descr="Picture 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565197"/>
            <a:ext cx="4241292" cy="49635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0723" y="3004701"/>
            <a:ext cx="3844636" cy="3232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9904" y="4862499"/>
            <a:ext cx="3925455" cy="40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750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0057"/>
            <a:ext cx="8229600" cy="6175556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Remembering that inequalities reverse when multiplied by a negative we get: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I</a:t>
            </a:r>
            <a:r>
              <a:rPr lang="en-US" b="1" dirty="0" smtClean="0">
                <a:solidFill>
                  <a:srgbClr val="0000FF"/>
                </a:solidFill>
              </a:rPr>
              <a:t>n both cases the “squeeze” (</a:t>
            </a:r>
            <a:r>
              <a:rPr lang="en-US" b="1" dirty="0" err="1" smtClean="0">
                <a:solidFill>
                  <a:srgbClr val="0000FF"/>
                </a:solidFill>
              </a:rPr>
              <a:t>carabinieri</a:t>
            </a:r>
            <a:r>
              <a:rPr lang="en-US" b="1" dirty="0" smtClean="0">
                <a:solidFill>
                  <a:srgbClr val="0000FF"/>
                </a:solidFill>
              </a:rPr>
              <a:t>) theorem gives us the  </a:t>
            </a:r>
            <a:r>
              <a:rPr lang="en-US" b="1" dirty="0" smtClean="0">
                <a:solidFill>
                  <a:srgbClr val="660066"/>
                </a:solidFill>
              </a:rPr>
              <a:t>fact</a:t>
            </a:r>
          </a:p>
          <a:p>
            <a:pPr marL="0" indent="0">
              <a:buNone/>
            </a:pPr>
            <a:endParaRPr lang="en-US" b="1" dirty="0">
              <a:solidFill>
                <a:srgbClr val="660066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660066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Now we have bricks and mortar, let’s build!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699" y="1152379"/>
            <a:ext cx="7054850" cy="11455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94" y="2090954"/>
            <a:ext cx="7054850" cy="1145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4907" y="4302360"/>
            <a:ext cx="2260600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48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2557</TotalTime>
  <Words>436</Words>
  <Application>Microsoft Macintosh PowerPoint</Application>
  <PresentationFormat>On-screen Show (4:3)</PresentationFormat>
  <Paragraphs>114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COMPUTING DERIVATIVES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286</cp:revision>
  <dcterms:created xsi:type="dcterms:W3CDTF">2011-08-21T14:29:24Z</dcterms:created>
  <dcterms:modified xsi:type="dcterms:W3CDTF">2011-09-12T19:09:31Z</dcterms:modified>
</cp:coreProperties>
</file>